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69120" autoAdjust="0"/>
  </p:normalViewPr>
  <p:slideViewPr>
    <p:cSldViewPr snapToGrid="0">
      <p:cViewPr varScale="1">
        <p:scale>
          <a:sx n="49" d="100"/>
          <a:sy n="49" d="100"/>
        </p:scale>
        <p:origin x="-1506" y="3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FD7471-BC22-47B7-8C8B-F2EB99BB564C}" type="datetimeFigureOut">
              <a:rPr lang="en-US" smtClean="0"/>
              <a:pPr/>
              <a:t>11/7/2020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367836-235E-4047-92D6-9645AFEEC4ED}" type="slidenum">
              <a:rPr lang="en-US" smtClean="0"/>
              <a:pPr/>
              <a:t>‹#›</a:t>
            </a:fld>
            <a:endParaRPr lang="en-US" dirty="0"/>
          </a:p>
        </p:txBody>
      </p:sp>
    </p:spTree>
    <p:extLst>
      <p:ext uri="{BB962C8B-B14F-4D97-AF65-F5344CB8AC3E}">
        <p14:creationId xmlns="" xmlns:p14="http://schemas.microsoft.com/office/powerpoint/2010/main" val="568718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Elderly polypharmacy is an approach geared toward managing the combination of medications given to the aging population. Notably, the current healthcare industry is managed tactically to ensure that it meets the aging population's needs. According to Badawy et al. (2020), various healthcare conditions need to be managed among the aging, adverse side effects of medications, inappropriate therapy, drug interactions, and non-adherence to provided guidelines. Badawy et al. (2020) further suggested that healthcare practitioners should be vigilant when attending to the elderly's combined medications to meet patients' needs optimally. As such, the nursing team will be required to analyze and reorganize all elderly medication processes to mitigate the occurrence of the above adverse impacts. </a:t>
            </a:r>
          </a:p>
          <a:p>
            <a:r>
              <a:rPr lang="en-US" sz="1200" kern="1200" dirty="0" smtClean="0">
                <a:solidFill>
                  <a:schemeClr val="tx1"/>
                </a:solidFill>
                <a:effectLst/>
                <a:latin typeface="+mn-lt"/>
                <a:ea typeface="+mn-ea"/>
                <a:cs typeface="+mn-cs"/>
              </a:rPr>
              <a:t>According to WHO (2020), elderly polypharmacy is a common health condition among the elderly since it is associated with an average of 50% to 60% of the entire population worldwide. According to Rieckert et al. (2020), elderly polypharmacy entails co-prescribing patients with a series of medications. The multiple prescriptions may in the form of using medications devoid of clinical directions, inappropriate use of drugs, using six or more medications simultaneously, in addition to visiting multiple pharmacies. Management of elderly polypharmacy is done based on various aspects, including age, health status, access to pharmaceutical services, ethnicity, and education level (WHO, 2020). Due to its complexity in management, elderly polypharmacy impacts patients' health negatively, for instance, the ever-increasing cost of managing the multiple medications and the risks associated with the practice. According to Rodrigues et al. (2020), Elderly polypharmacy has been a significant concern among the aging, although most healthcare facilities can prevent it. As such, doctors are advised to be much cognizant of addressing multiple medication administration to the elderly population. </a:t>
            </a:r>
            <a:endParaRPr lang="en-US" dirty="0"/>
          </a:p>
        </p:txBody>
      </p:sp>
      <p:sp>
        <p:nvSpPr>
          <p:cNvPr id="4" name="Slide Number Placeholder 3"/>
          <p:cNvSpPr>
            <a:spLocks noGrp="1"/>
          </p:cNvSpPr>
          <p:nvPr>
            <p:ph type="sldNum" sz="quarter" idx="10"/>
          </p:nvPr>
        </p:nvSpPr>
        <p:spPr/>
        <p:txBody>
          <a:bodyPr/>
          <a:lstStyle/>
          <a:p>
            <a:fld id="{AD367836-235E-4047-92D6-9645AFEEC4ED}" type="slidenum">
              <a:rPr lang="en-US" smtClean="0"/>
              <a:pPr/>
              <a:t>1</a:t>
            </a:fld>
            <a:endParaRPr lang="en-US" dirty="0"/>
          </a:p>
        </p:txBody>
      </p:sp>
    </p:spTree>
    <p:extLst>
      <p:ext uri="{BB962C8B-B14F-4D97-AF65-F5344CB8AC3E}">
        <p14:creationId xmlns="" xmlns:p14="http://schemas.microsoft.com/office/powerpoint/2010/main" val="1902980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perfect example of elderly polypharmacy is evidenced in the literature that was conducted by Rodrigues et al. (2020). The case involved a 74-year-old patient female Asian America weighing 94kg, which is a clear indication that she was obese. Besides, she was diagnosed with heart and kidney failure, hypertension, type 2 diabetes mellitus, hyperlipidemia, and glaucoma (Rodrigues et al., 2020). Additionally, the patient was under other prescriptions to treat constipation, insomnia, and heartburn. As a result, the patient was prescribed to take Docusate, Timolol, and calcium carbonate antacid to treat constipation and glaucoma, heartburn, respectively (Rodrigues et al., 2020).   The patient was again advised to take Furosemide, Atorvastatin, and Zolpidem to treat heart failure, HLD, and insomnia. Based on the provision of the above case, the patient needed to be treated diligently to ensure that the multiple medications offered did not worsen her nutritional status further. Rieckert et al., (2020) enlightened that multiple drug administration to the elderly demands handling nurses with the relevant skillset, thus reducing risks related to polypharmacy and worsening of previously identified health conditions. Notably, multiple drug use among the elderly is effectively managed by considering dosage, side effects, guidelines, drug reactions, social aspects, and phycology. Healthcare administrators should put in place a mechanism for controlling the multiple health conditions for aging. Again, nurses should understand that aging is an inevitable condition, and they should always be prepared to combat its side effects. Similarly, family members should be prepared to deal with this population's psychologically-based needs, including mental incapacitation, reduced body functionality, and exhaustion.                     </a:t>
            </a:r>
          </a:p>
          <a:p>
            <a:endParaRPr lang="en-US" dirty="0"/>
          </a:p>
        </p:txBody>
      </p:sp>
      <p:sp>
        <p:nvSpPr>
          <p:cNvPr id="4" name="Slide Number Placeholder 3"/>
          <p:cNvSpPr>
            <a:spLocks noGrp="1"/>
          </p:cNvSpPr>
          <p:nvPr>
            <p:ph type="sldNum" sz="quarter" idx="10"/>
          </p:nvPr>
        </p:nvSpPr>
        <p:spPr/>
        <p:txBody>
          <a:bodyPr/>
          <a:lstStyle/>
          <a:p>
            <a:fld id="{AD367836-235E-4047-92D6-9645AFEEC4ED}" type="slidenum">
              <a:rPr lang="en-US" smtClean="0"/>
              <a:pPr/>
              <a:t>2</a:t>
            </a:fld>
            <a:endParaRPr lang="en-US" dirty="0"/>
          </a:p>
        </p:txBody>
      </p:sp>
    </p:spTree>
    <p:extLst>
      <p:ext uri="{BB962C8B-B14F-4D97-AF65-F5344CB8AC3E}">
        <p14:creationId xmlns="" xmlns:p14="http://schemas.microsoft.com/office/powerpoint/2010/main" val="4038297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EE743A3-DB53-4BE9-BB76-28F1C21CB54F}" type="datetimeFigureOut">
              <a:rPr lang="en-US" smtClean="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66C183-3A59-4BA2-8AE4-8A2F155EB27B}" type="slidenum">
              <a:rPr lang="en-US" smtClean="0"/>
              <a:pPr/>
              <a:t>‹#›</a:t>
            </a:fld>
            <a:endParaRPr lang="en-US" dirty="0"/>
          </a:p>
        </p:txBody>
      </p:sp>
    </p:spTree>
    <p:extLst>
      <p:ext uri="{BB962C8B-B14F-4D97-AF65-F5344CB8AC3E}">
        <p14:creationId xmlns="" xmlns:p14="http://schemas.microsoft.com/office/powerpoint/2010/main" val="3640724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E743A3-DB53-4BE9-BB76-28F1C21CB54F}" type="datetimeFigureOut">
              <a:rPr lang="en-US" smtClean="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66C183-3A59-4BA2-8AE4-8A2F155EB27B}" type="slidenum">
              <a:rPr lang="en-US" smtClean="0"/>
              <a:pPr/>
              <a:t>‹#›</a:t>
            </a:fld>
            <a:endParaRPr lang="en-US" dirty="0"/>
          </a:p>
        </p:txBody>
      </p:sp>
    </p:spTree>
    <p:extLst>
      <p:ext uri="{BB962C8B-B14F-4D97-AF65-F5344CB8AC3E}">
        <p14:creationId xmlns="" xmlns:p14="http://schemas.microsoft.com/office/powerpoint/2010/main" val="2659386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E743A3-DB53-4BE9-BB76-28F1C21CB54F}" type="datetimeFigureOut">
              <a:rPr lang="en-US" smtClean="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66C183-3A59-4BA2-8AE4-8A2F155EB27B}" type="slidenum">
              <a:rPr lang="en-US" smtClean="0"/>
              <a:pPr/>
              <a:t>‹#›</a:t>
            </a:fld>
            <a:endParaRPr lang="en-US" dirty="0"/>
          </a:p>
        </p:txBody>
      </p:sp>
    </p:spTree>
    <p:extLst>
      <p:ext uri="{BB962C8B-B14F-4D97-AF65-F5344CB8AC3E}">
        <p14:creationId xmlns="" xmlns:p14="http://schemas.microsoft.com/office/powerpoint/2010/main" val="1441128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EE743A3-DB53-4BE9-BB76-28F1C21CB54F}" type="datetimeFigureOut">
              <a:rPr lang="en-US" smtClean="0"/>
              <a:pPr/>
              <a:t>11/7/2020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66C183-3A59-4BA2-8AE4-8A2F155EB27B}" type="slidenum">
              <a:rPr lang="en-US" smtClean="0"/>
              <a:pPr/>
              <a:t>‹#›</a:t>
            </a:fld>
            <a:endParaRPr lang="en-US" dirty="0"/>
          </a:p>
        </p:txBody>
      </p:sp>
    </p:spTree>
    <p:extLst>
      <p:ext uri="{BB962C8B-B14F-4D97-AF65-F5344CB8AC3E}">
        <p14:creationId xmlns="" xmlns:p14="http://schemas.microsoft.com/office/powerpoint/2010/main" val="3350348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EE743A3-DB53-4BE9-BB76-28F1C21CB54F}" type="datetimeFigureOut">
              <a:rPr lang="en-US" smtClean="0"/>
              <a:pPr/>
              <a:t>11/7/2020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C66C183-3A59-4BA2-8AE4-8A2F155EB27B}" type="slidenum">
              <a:rPr lang="en-US" smtClean="0"/>
              <a:pPr/>
              <a:t>‹#›</a:t>
            </a:fld>
            <a:endParaRPr lang="en-US" dirty="0"/>
          </a:p>
        </p:txBody>
      </p:sp>
    </p:spTree>
    <p:extLst>
      <p:ext uri="{BB962C8B-B14F-4D97-AF65-F5344CB8AC3E}">
        <p14:creationId xmlns="" xmlns:p14="http://schemas.microsoft.com/office/powerpoint/2010/main" val="1991236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E743A3-DB53-4BE9-BB76-28F1C21CB54F}" type="datetimeFigureOut">
              <a:rPr lang="en-US" smtClean="0"/>
              <a:pPr/>
              <a:t>11/7/2020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C66C183-3A59-4BA2-8AE4-8A2F155EB27B}" type="slidenum">
              <a:rPr lang="en-US" smtClean="0"/>
              <a:pPr/>
              <a:t>‹#›</a:t>
            </a:fld>
            <a:endParaRPr lang="en-US" dirty="0"/>
          </a:p>
        </p:txBody>
      </p:sp>
    </p:spTree>
    <p:extLst>
      <p:ext uri="{BB962C8B-B14F-4D97-AF65-F5344CB8AC3E}">
        <p14:creationId xmlns="" xmlns:p14="http://schemas.microsoft.com/office/powerpoint/2010/main" val="370290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E743A3-DB53-4BE9-BB76-28F1C21CB54F}" type="datetimeFigureOut">
              <a:rPr lang="en-US" smtClean="0"/>
              <a:pPr/>
              <a:t>11/7/2020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C66C183-3A59-4BA2-8AE4-8A2F155EB27B}" type="slidenum">
              <a:rPr lang="en-US" smtClean="0"/>
              <a:pPr/>
              <a:t>‹#›</a:t>
            </a:fld>
            <a:endParaRPr lang="en-US" dirty="0"/>
          </a:p>
        </p:txBody>
      </p:sp>
    </p:spTree>
    <p:extLst>
      <p:ext uri="{BB962C8B-B14F-4D97-AF65-F5344CB8AC3E}">
        <p14:creationId xmlns="" xmlns:p14="http://schemas.microsoft.com/office/powerpoint/2010/main" val="1621249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E743A3-DB53-4BE9-BB76-28F1C21CB54F}" type="datetimeFigureOut">
              <a:rPr lang="en-US" smtClean="0"/>
              <a:pPr/>
              <a:t>11/7/2020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66C183-3A59-4BA2-8AE4-8A2F155EB27B}" type="slidenum">
              <a:rPr lang="en-US" smtClean="0"/>
              <a:pPr/>
              <a:t>‹#›</a:t>
            </a:fld>
            <a:endParaRPr lang="en-US" dirty="0"/>
          </a:p>
        </p:txBody>
      </p:sp>
    </p:spTree>
    <p:extLst>
      <p:ext uri="{BB962C8B-B14F-4D97-AF65-F5344CB8AC3E}">
        <p14:creationId xmlns="" xmlns:p14="http://schemas.microsoft.com/office/powerpoint/2010/main" val="4181956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E743A3-DB53-4BE9-BB76-28F1C21CB54F}" type="datetimeFigureOut">
              <a:rPr lang="en-US" smtClean="0"/>
              <a:pPr/>
              <a:t>11/7/2020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C66C183-3A59-4BA2-8AE4-8A2F155EB27B}" type="slidenum">
              <a:rPr lang="en-US" smtClean="0"/>
              <a:pPr/>
              <a:t>‹#›</a:t>
            </a:fld>
            <a:endParaRPr lang="en-US" dirty="0"/>
          </a:p>
        </p:txBody>
      </p:sp>
    </p:spTree>
    <p:extLst>
      <p:ext uri="{BB962C8B-B14F-4D97-AF65-F5344CB8AC3E}">
        <p14:creationId xmlns="" xmlns:p14="http://schemas.microsoft.com/office/powerpoint/2010/main" val="1674716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E743A3-DB53-4BE9-BB76-28F1C21CB54F}" type="datetimeFigureOut">
              <a:rPr lang="en-US" smtClean="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66C183-3A59-4BA2-8AE4-8A2F155EB27B}" type="slidenum">
              <a:rPr lang="en-US" smtClean="0"/>
              <a:pPr/>
              <a:t>‹#›</a:t>
            </a:fld>
            <a:endParaRPr lang="en-US" dirty="0"/>
          </a:p>
        </p:txBody>
      </p:sp>
    </p:spTree>
    <p:extLst>
      <p:ext uri="{BB962C8B-B14F-4D97-AF65-F5344CB8AC3E}">
        <p14:creationId xmlns="" xmlns:p14="http://schemas.microsoft.com/office/powerpoint/2010/main" val="3103563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E743A3-DB53-4BE9-BB76-28F1C21CB54F}" type="datetimeFigureOut">
              <a:rPr lang="en-US" smtClean="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C66C183-3A59-4BA2-8AE4-8A2F155EB27B}" type="slidenum">
              <a:rPr lang="en-US" smtClean="0"/>
              <a:pPr/>
              <a:t>‹#›</a:t>
            </a:fld>
            <a:endParaRPr lang="en-US" dirty="0"/>
          </a:p>
        </p:txBody>
      </p:sp>
    </p:spTree>
    <p:extLst>
      <p:ext uri="{BB962C8B-B14F-4D97-AF65-F5344CB8AC3E}">
        <p14:creationId xmlns="" xmlns:p14="http://schemas.microsoft.com/office/powerpoint/2010/main" val="2880147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E743A3-DB53-4BE9-BB76-28F1C21CB54F}" type="datetimeFigureOut">
              <a:rPr lang="en-US" smtClean="0"/>
              <a:pPr/>
              <a:t>11/7/2020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66C183-3A59-4BA2-8AE4-8A2F155EB27B}" type="slidenum">
              <a:rPr lang="en-US" smtClean="0"/>
              <a:pPr/>
              <a:t>‹#›</a:t>
            </a:fld>
            <a:endParaRPr lang="en-US" dirty="0"/>
          </a:p>
        </p:txBody>
      </p:sp>
    </p:spTree>
    <p:extLst>
      <p:ext uri="{BB962C8B-B14F-4D97-AF65-F5344CB8AC3E}">
        <p14:creationId xmlns="" xmlns:p14="http://schemas.microsoft.com/office/powerpoint/2010/main" val="15329228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8151" y="0"/>
            <a:ext cx="9791699" cy="721057"/>
          </a:xfrm>
        </p:spPr>
        <p:txBody>
          <a:bodyPr>
            <a:normAutofit/>
          </a:bodyPr>
          <a:lstStyle/>
          <a:p>
            <a:r>
              <a:rPr lang="en-US" sz="3200" b="1" dirty="0" smtClean="0">
                <a:latin typeface="Times New Roman" panose="02020603050405020304" pitchFamily="18" charset="0"/>
                <a:cs typeface="Times New Roman" panose="02020603050405020304" pitchFamily="18" charset="0"/>
              </a:rPr>
              <a:t>Elderly polypharmacy</a:t>
            </a:r>
            <a:endParaRPr lang="en-US" sz="3200" b="1" dirty="0"/>
          </a:p>
        </p:txBody>
      </p:sp>
      <p:sp>
        <p:nvSpPr>
          <p:cNvPr id="3" name="Subtitle 2"/>
          <p:cNvSpPr>
            <a:spLocks noGrp="1"/>
          </p:cNvSpPr>
          <p:nvPr>
            <p:ph type="subTitle" idx="1"/>
          </p:nvPr>
        </p:nvSpPr>
        <p:spPr>
          <a:xfrm>
            <a:off x="1" y="895350"/>
            <a:ext cx="7239000" cy="5562600"/>
          </a:xfrm>
        </p:spPr>
        <p:txBody>
          <a:bodyPr>
            <a:normAutofit/>
          </a:bodyPr>
          <a:lstStyle/>
          <a:p>
            <a:pPr marL="342900" indent="-342900" algn="l">
              <a:buFont typeface="Wingdings" panose="05000000000000000000" pitchFamily="2" charset="2"/>
              <a:buChar char="§"/>
            </a:pPr>
            <a:r>
              <a:rPr lang="en-US" dirty="0" smtClean="0">
                <a:latin typeface="Times New Roman" panose="02020603050405020304" pitchFamily="18" charset="0"/>
                <a:cs typeface="Times New Roman" panose="02020603050405020304" pitchFamily="18" charset="0"/>
              </a:rPr>
              <a:t>Managing </a:t>
            </a:r>
            <a:r>
              <a:rPr lang="en-US" dirty="0">
                <a:latin typeface="Times New Roman" panose="02020603050405020304" pitchFamily="18" charset="0"/>
                <a:cs typeface="Times New Roman" panose="02020603050405020304" pitchFamily="18" charset="0"/>
              </a:rPr>
              <a:t>the combination of medications given to the aging </a:t>
            </a:r>
            <a:r>
              <a:rPr lang="en-US" dirty="0" smtClean="0">
                <a:latin typeface="Times New Roman" panose="02020603050405020304" pitchFamily="18" charset="0"/>
                <a:cs typeface="Times New Roman" panose="02020603050405020304" pitchFamily="18" charset="0"/>
              </a:rPr>
              <a:t>population is elderly polypharmacy.   </a:t>
            </a:r>
          </a:p>
          <a:p>
            <a:pPr marL="342900" indent="-342900" algn="l">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dverse </a:t>
            </a:r>
            <a:r>
              <a:rPr lang="en-US" dirty="0">
                <a:latin typeface="Times New Roman" panose="02020603050405020304" pitchFamily="18" charset="0"/>
                <a:cs typeface="Times New Roman" panose="02020603050405020304" pitchFamily="18" charset="0"/>
              </a:rPr>
              <a:t>side effects of medications, inappropriate therapy, drug </a:t>
            </a:r>
            <a:r>
              <a:rPr lang="en-US" dirty="0" smtClean="0">
                <a:latin typeface="Times New Roman" panose="02020603050405020304" pitchFamily="18" charset="0"/>
                <a:cs typeface="Times New Roman" panose="02020603050405020304" pitchFamily="18" charset="0"/>
              </a:rPr>
              <a:t>interactions</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need to be managed among the aging. </a:t>
            </a:r>
            <a:endParaRPr lang="en-US"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
            </a:pPr>
            <a:r>
              <a:rPr lang="en-US" dirty="0" smtClean="0">
                <a:latin typeface="Times New Roman" panose="02020603050405020304" pitchFamily="18" charset="0"/>
                <a:cs typeface="Times New Roman" panose="02020603050405020304" pitchFamily="18" charset="0"/>
              </a:rPr>
              <a:t>Elderly </a:t>
            </a:r>
            <a:r>
              <a:rPr lang="en-US" dirty="0">
                <a:latin typeface="Times New Roman" panose="02020603050405020304" pitchFamily="18" charset="0"/>
                <a:cs typeface="Times New Roman" panose="02020603050405020304" pitchFamily="18" charset="0"/>
              </a:rPr>
              <a:t>polypharmacy is a common health condition among the </a:t>
            </a:r>
            <a:r>
              <a:rPr lang="en-US" dirty="0" smtClean="0">
                <a:latin typeface="Times New Roman" panose="02020603050405020304" pitchFamily="18" charset="0"/>
                <a:cs typeface="Times New Roman" panose="02020603050405020304" pitchFamily="18" charset="0"/>
              </a:rPr>
              <a:t>elderly-it </a:t>
            </a:r>
            <a:r>
              <a:rPr lang="en-US" dirty="0">
                <a:latin typeface="Times New Roman" panose="02020603050405020304" pitchFamily="18" charset="0"/>
                <a:cs typeface="Times New Roman" panose="02020603050405020304" pitchFamily="18" charset="0"/>
              </a:rPr>
              <a:t>is associated with an average of 50% to 60% of the entire population worldwide</a:t>
            </a:r>
            <a:r>
              <a:rPr lang="en-US" dirty="0" smtClean="0">
                <a:latin typeface="Times New Roman" panose="02020603050405020304" pitchFamily="18" charset="0"/>
                <a:cs typeface="Times New Roman" panose="02020603050405020304" pitchFamily="18" charset="0"/>
              </a:rPr>
              <a:t>.</a:t>
            </a:r>
          </a:p>
          <a:p>
            <a:pPr marL="342900" indent="-342900" algn="l">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a:t>
            </a:r>
            <a:r>
              <a:rPr lang="en-US" dirty="0" smtClean="0">
                <a:latin typeface="Times New Roman" panose="02020603050405020304" pitchFamily="18" charset="0"/>
                <a:cs typeface="Times New Roman" panose="02020603050405020304" pitchFamily="18" charset="0"/>
              </a:rPr>
              <a:t>lderly </a:t>
            </a:r>
            <a:r>
              <a:rPr lang="en-US" dirty="0">
                <a:latin typeface="Times New Roman" panose="02020603050405020304" pitchFamily="18" charset="0"/>
                <a:cs typeface="Times New Roman" panose="02020603050405020304" pitchFamily="18" charset="0"/>
              </a:rPr>
              <a:t>polypharmacy impacts patients' health negatively, for instance, the ever-increasing cost of managing the multiple </a:t>
            </a:r>
            <a:r>
              <a:rPr lang="en-US" dirty="0" smtClean="0">
                <a:latin typeface="Times New Roman" panose="02020603050405020304" pitchFamily="18" charset="0"/>
                <a:cs typeface="Times New Roman" panose="02020603050405020304" pitchFamily="18" charset="0"/>
              </a:rPr>
              <a:t>medications.</a:t>
            </a:r>
          </a:p>
          <a:p>
            <a:pPr marL="342900" indent="-342900" algn="l">
              <a:buFont typeface="Wingdings" panose="05000000000000000000" pitchFamily="2" charset="2"/>
              <a:buChar char="§"/>
            </a:pPr>
            <a:r>
              <a:rPr lang="en-US" dirty="0" smtClean="0">
                <a:latin typeface="Times New Roman" panose="02020603050405020304" pitchFamily="18" charset="0"/>
                <a:cs typeface="Times New Roman" panose="02020603050405020304" pitchFamily="18" charset="0"/>
              </a:rPr>
              <a:t>Doctors </a:t>
            </a:r>
            <a:r>
              <a:rPr lang="en-US" dirty="0">
                <a:latin typeface="Times New Roman" panose="02020603050405020304" pitchFamily="18" charset="0"/>
                <a:cs typeface="Times New Roman" panose="02020603050405020304" pitchFamily="18" charset="0"/>
              </a:rPr>
              <a:t>are advised to be much cognizant of addressing </a:t>
            </a:r>
            <a:r>
              <a:rPr lang="en-US" dirty="0" smtClean="0">
                <a:latin typeface="Times New Roman" panose="02020603050405020304" pitchFamily="18" charset="0"/>
                <a:cs typeface="Times New Roman" panose="02020603050405020304" pitchFamily="18" charset="0"/>
              </a:rPr>
              <a:t>elderly multiple medication. </a:t>
            </a:r>
          </a:p>
        </p:txBody>
      </p:sp>
      <p:pic>
        <p:nvPicPr>
          <p:cNvPr id="4" name="Picture 3"/>
          <p:cNvPicPr>
            <a:picLocks noChangeAspect="1"/>
          </p:cNvPicPr>
          <p:nvPr/>
        </p:nvPicPr>
        <p:blipFill>
          <a:blip r:embed="rId3"/>
          <a:stretch>
            <a:fillRect/>
          </a:stretch>
        </p:blipFill>
        <p:spPr>
          <a:xfrm>
            <a:off x="7210424" y="1185862"/>
            <a:ext cx="4981576" cy="2586038"/>
          </a:xfrm>
          <a:prstGeom prst="rect">
            <a:avLst/>
          </a:prstGeom>
        </p:spPr>
      </p:pic>
    </p:spTree>
    <p:extLst>
      <p:ext uri="{BB962C8B-B14F-4D97-AF65-F5344CB8AC3E}">
        <p14:creationId xmlns="" xmlns:p14="http://schemas.microsoft.com/office/powerpoint/2010/main" val="2625392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950" y="-168275"/>
            <a:ext cx="10515600" cy="1325563"/>
          </a:xfrm>
        </p:spPr>
        <p:txBody>
          <a:bodyPr/>
          <a:lstStyle/>
          <a:p>
            <a:r>
              <a:rPr lang="en-US" b="1" dirty="0" smtClean="0">
                <a:latin typeface="Times New Roman" panose="02020603050405020304" pitchFamily="18" charset="0"/>
                <a:cs typeface="Times New Roman" panose="02020603050405020304" pitchFamily="18" charset="0"/>
              </a:rPr>
              <a:t>Cont. </a:t>
            </a:r>
            <a:r>
              <a:rPr lang="en-US" b="1" dirty="0">
                <a:latin typeface="Times New Roman" panose="02020603050405020304" pitchFamily="18" charset="0"/>
                <a:cs typeface="Times New Roman" panose="02020603050405020304" pitchFamily="18" charset="0"/>
              </a:rPr>
              <a:t>e</a:t>
            </a:r>
            <a:r>
              <a:rPr lang="en-US" b="1" dirty="0" smtClean="0">
                <a:latin typeface="Times New Roman" panose="02020603050405020304" pitchFamily="18" charset="0"/>
                <a:cs typeface="Times New Roman" panose="02020603050405020304" pitchFamily="18" charset="0"/>
              </a:rPr>
              <a:t>lderly polypharmacy</a:t>
            </a:r>
            <a:endParaRPr lang="en-US" dirty="0"/>
          </a:p>
        </p:txBody>
      </p:sp>
      <p:sp>
        <p:nvSpPr>
          <p:cNvPr id="3" name="Content Placeholder 2"/>
          <p:cNvSpPr>
            <a:spLocks noGrp="1"/>
          </p:cNvSpPr>
          <p:nvPr>
            <p:ph idx="1"/>
          </p:nvPr>
        </p:nvSpPr>
        <p:spPr>
          <a:xfrm>
            <a:off x="0" y="1157288"/>
            <a:ext cx="7086600" cy="4672013"/>
          </a:xfrm>
        </p:spPr>
        <p:txBody>
          <a:bodyPr>
            <a:normAutofit/>
          </a:bodyPr>
          <a:lstStyle/>
          <a:p>
            <a:r>
              <a:rPr lang="en-US" sz="2400" dirty="0" smtClean="0">
                <a:latin typeface="Times New Roman" panose="02020603050405020304" pitchFamily="18" charset="0"/>
                <a:cs typeface="Times New Roman" panose="02020603050405020304" pitchFamily="18" charset="0"/>
              </a:rPr>
              <a:t>Elderly polypharmacy  is represented by a </a:t>
            </a:r>
            <a:r>
              <a:rPr lang="en-US" sz="2400" dirty="0">
                <a:latin typeface="Times New Roman" panose="02020603050405020304" pitchFamily="18" charset="0"/>
                <a:cs typeface="Times New Roman" panose="02020603050405020304" pitchFamily="18" charset="0"/>
              </a:rPr>
              <a:t>74-year-old patient female Asian America weighing </a:t>
            </a:r>
            <a:r>
              <a:rPr lang="en-US" sz="2400" dirty="0" smtClean="0">
                <a:latin typeface="Times New Roman" panose="02020603050405020304" pitchFamily="18" charset="0"/>
                <a:cs typeface="Times New Roman" panose="02020603050405020304" pitchFamily="18" charset="0"/>
              </a:rPr>
              <a:t>94kg.  </a:t>
            </a:r>
          </a:p>
          <a:p>
            <a:r>
              <a:rPr lang="en-US" sz="2400" dirty="0" smtClean="0">
                <a:latin typeface="Times New Roman" panose="02020603050405020304" pitchFamily="18" charset="0"/>
                <a:cs typeface="Times New Roman" panose="02020603050405020304" pitchFamily="18" charset="0"/>
              </a:rPr>
              <a:t>She </a:t>
            </a:r>
            <a:r>
              <a:rPr lang="en-US" sz="2400" dirty="0">
                <a:latin typeface="Times New Roman" panose="02020603050405020304" pitchFamily="18" charset="0"/>
                <a:cs typeface="Times New Roman" panose="02020603050405020304" pitchFamily="18" charset="0"/>
              </a:rPr>
              <a:t>was diagnosed with heart and kidney failure, hypertension, type 2 diabetes mellitus, hyperlipidemia, and </a:t>
            </a:r>
            <a:r>
              <a:rPr lang="en-US" sz="2400" dirty="0" smtClean="0">
                <a:latin typeface="Times New Roman" panose="02020603050405020304" pitchFamily="18" charset="0"/>
                <a:cs typeface="Times New Roman" panose="02020603050405020304" pitchFamily="18" charset="0"/>
              </a:rPr>
              <a:t>glaucoma. </a:t>
            </a:r>
          </a:p>
          <a:p>
            <a:r>
              <a:rPr lang="en-US" sz="2400" dirty="0" smtClean="0">
                <a:latin typeface="Times New Roman" panose="02020603050405020304" pitchFamily="18" charset="0"/>
                <a:cs typeface="Times New Roman" panose="02020603050405020304" pitchFamily="18" charset="0"/>
              </a:rPr>
              <a:t>She was under </a:t>
            </a:r>
            <a:r>
              <a:rPr lang="en-US" sz="2400" dirty="0">
                <a:latin typeface="Times New Roman" panose="02020603050405020304" pitchFamily="18" charset="0"/>
                <a:cs typeface="Times New Roman" panose="02020603050405020304" pitchFamily="18" charset="0"/>
              </a:rPr>
              <a:t>other prescriptions to treat constipation, insomnia, and </a:t>
            </a:r>
            <a:r>
              <a:rPr lang="en-US" sz="2400" dirty="0" smtClean="0">
                <a:latin typeface="Times New Roman" panose="02020603050405020304" pitchFamily="18" charset="0"/>
                <a:cs typeface="Times New Roman" panose="02020603050405020304" pitchFamily="18" charset="0"/>
              </a:rPr>
              <a:t>heartburn. </a:t>
            </a:r>
          </a:p>
          <a:p>
            <a:r>
              <a:rPr lang="en-US" sz="2400" dirty="0" smtClean="0">
                <a:latin typeface="Times New Roman" panose="02020603050405020304" pitchFamily="18" charset="0"/>
                <a:cs typeface="Times New Roman" panose="02020603050405020304" pitchFamily="18" charset="0"/>
              </a:rPr>
              <a:t>Nurses </a:t>
            </a:r>
            <a:r>
              <a:rPr lang="en-US" sz="2400" dirty="0">
                <a:latin typeface="Times New Roman" panose="02020603050405020304" pitchFamily="18" charset="0"/>
                <a:cs typeface="Times New Roman" panose="02020603050405020304" pitchFamily="18" charset="0"/>
              </a:rPr>
              <a:t>should understand that aging is an inevitable condition, and they should always be prepared to combat its side </a:t>
            </a:r>
            <a:r>
              <a:rPr lang="en-US" sz="2400" dirty="0" smtClean="0">
                <a:latin typeface="Times New Roman" panose="02020603050405020304" pitchFamily="18" charset="0"/>
                <a:cs typeface="Times New Roman" panose="02020603050405020304" pitchFamily="18" charset="0"/>
              </a:rPr>
              <a:t>effects. </a:t>
            </a:r>
          </a:p>
          <a:p>
            <a:r>
              <a:rPr lang="en-US" sz="2400" dirty="0">
                <a:latin typeface="Times New Roman" panose="02020603050405020304" pitchFamily="18" charset="0"/>
                <a:cs typeface="Times New Roman" panose="02020603050405020304" pitchFamily="18" charset="0"/>
              </a:rPr>
              <a:t>family members should be prepared to deal with this population's psychologically-based </a:t>
            </a:r>
            <a:r>
              <a:rPr lang="en-US" sz="2400" dirty="0" smtClean="0">
                <a:latin typeface="Times New Roman" panose="02020603050405020304" pitchFamily="18" charset="0"/>
                <a:cs typeface="Times New Roman" panose="02020603050405020304" pitchFamily="18" charset="0"/>
              </a:rPr>
              <a:t>needs.</a:t>
            </a:r>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086600" y="3443287"/>
            <a:ext cx="5105400" cy="3928764"/>
          </a:xfrm>
          <a:prstGeom prst="rect">
            <a:avLst/>
          </a:prstGeom>
        </p:spPr>
      </p:pic>
    </p:spTree>
    <p:extLst>
      <p:ext uri="{BB962C8B-B14F-4D97-AF65-F5344CB8AC3E}">
        <p14:creationId xmlns="" xmlns:p14="http://schemas.microsoft.com/office/powerpoint/2010/main" val="5247041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830</Words>
  <Application>Microsoft Office PowerPoint</Application>
  <PresentationFormat>Custom</PresentationFormat>
  <Paragraphs>17</Paragraphs>
  <Slides>2</Slides>
  <Notes>2</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Elderly polypharmacy</vt:lpstr>
      <vt:lpstr>Cont. elderly polypharmacy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Elderly polypharmacy</dc:title>
  <dc:creator>ELOHIM</dc:creator>
  <cp:lastModifiedBy>Kevin</cp:lastModifiedBy>
  <cp:revision>4</cp:revision>
  <dcterms:created xsi:type="dcterms:W3CDTF">2020-11-06T15:20:37Z</dcterms:created>
  <dcterms:modified xsi:type="dcterms:W3CDTF">2020-11-07T05:45:50Z</dcterms:modified>
</cp:coreProperties>
</file>